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323" r:id="rId5"/>
    <p:sldId id="275" r:id="rId6"/>
    <p:sldId id="276" r:id="rId8"/>
    <p:sldId id="277" r:id="rId9"/>
    <p:sldId id="278" r:id="rId10"/>
    <p:sldId id="265" r:id="rId11"/>
    <p:sldId id="258" r:id="rId12"/>
    <p:sldId id="261" r:id="rId13"/>
    <p:sldId id="259" r:id="rId14"/>
    <p:sldId id="260" r:id="rId15"/>
    <p:sldId id="267" r:id="rId16"/>
    <p:sldId id="262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324" r:id="rId25"/>
    <p:sldId id="308" r:id="rId26"/>
    <p:sldId id="288" r:id="rId27"/>
    <p:sldId id="289" r:id="rId28"/>
    <p:sldId id="291" r:id="rId29"/>
    <p:sldId id="292" r:id="rId30"/>
    <p:sldId id="293" r:id="rId31"/>
    <p:sldId id="290" r:id="rId32"/>
    <p:sldId id="263" r:id="rId33"/>
    <p:sldId id="280" r:id="rId34"/>
    <p:sldId id="282" r:id="rId35"/>
    <p:sldId id="283" r:id="rId36"/>
    <p:sldId id="284" r:id="rId37"/>
    <p:sldId id="285" r:id="rId38"/>
    <p:sldId id="286" r:id="rId39"/>
    <p:sldId id="28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47" y="80968"/>
            <a:ext cx="9144000" cy="2387600"/>
          </a:xfrm>
        </p:spPr>
        <p:txBody>
          <a:bodyPr/>
          <a:p>
            <a:r>
              <a:rPr lang="x-none" altLang="en-US"/>
              <a:t>Macroevolution &amp; Phylogenetics</a:t>
            </a:r>
            <a:endParaRPr lang="x-none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History of phylogenetic inference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032635"/>
            <a:ext cx="7886700" cy="3937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604760" y="4751070"/>
            <a:ext cx="175069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Evolutionary Taxonomy</a:t>
            </a:r>
            <a:endParaRPr lang="x-none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436360" y="4925695"/>
            <a:ext cx="11550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Phenetics</a:t>
            </a:r>
            <a:endParaRPr lang="x-none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920615" y="5135880"/>
            <a:ext cx="11550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Cladistics</a:t>
            </a:r>
            <a:endParaRPr lang="x-none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606675" y="5483860"/>
            <a:ext cx="23571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Statistical Phylogenetics</a:t>
            </a:r>
            <a:endParaRPr lang="x-none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</a:t>
            </a:r>
            <a:br>
              <a:rPr lang="x-none" altLang="en-US"/>
            </a:br>
            <a:r>
              <a:rPr lang="x-none" altLang="en-US"/>
              <a:t>Evolutionary Taxonomy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10225" y="2818130"/>
            <a:ext cx="3340735" cy="3630295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/>
        </p:nvSpPr>
        <p:spPr>
          <a:xfrm>
            <a:off x="697865" y="1978025"/>
            <a:ext cx="577278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Arial" charset="0"/>
              </a:rPr>
              <a:t>No objective methodology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Relies on expert opinion &amp; a lifetime of study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   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</a:t>
            </a:r>
            <a:br>
              <a:rPr lang="x-none" altLang="en-US"/>
            </a:br>
            <a:r>
              <a:rPr lang="x-none" altLang="en-US"/>
              <a:t>Phenetics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6895"/>
            <a:ext cx="7689850" cy="435165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x-none" altLang="en-US"/>
              <a:t>Numerical Taxonomy &amp; distance methods - measure overall similarity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How do you measure similarity?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What are the drawbacks of this approach?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Sokal, Sneath &amp; Rohlf (1960's) argued phenetics provided much needed reproducibility </a:t>
            </a:r>
            <a:endParaRPr lang="x-none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5775" y="887575"/>
            <a:ext cx="8252002" cy="49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 Cladistics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85" y="1826260"/>
            <a:ext cx="5517515" cy="4351655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x-none" altLang="en-US"/>
              <a:t>"Phylogenetic systematics"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Argued that grouping should not be based on</a:t>
            </a:r>
            <a:r>
              <a:rPr lang="x-none" altLang="en-US" i="1"/>
              <a:t> overall  </a:t>
            </a:r>
            <a:r>
              <a:rPr lang="x-none" altLang="en-US"/>
              <a:t>trait similarity, but only on </a:t>
            </a:r>
            <a:r>
              <a:rPr lang="x-none" altLang="en-US" i="1"/>
              <a:t>shared derived traits </a:t>
            </a:r>
            <a:r>
              <a:rPr lang="x-none" altLang="en-US"/>
              <a:t>(</a:t>
            </a:r>
            <a:r>
              <a:rPr lang="x-none" altLang="en-US" i="1"/>
              <a:t>synapomorphies</a:t>
            </a:r>
            <a:r>
              <a:rPr lang="x-none" altLang="en-US"/>
              <a:t>)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Taxonomy based on </a:t>
            </a:r>
            <a:r>
              <a:rPr lang="x-none" altLang="en-US" i="1"/>
              <a:t>monophyly</a:t>
            </a:r>
            <a:endParaRPr lang="x-none" altLang="en-US" i="1"/>
          </a:p>
          <a:p>
            <a:pPr marL="0" indent="0">
              <a:buNone/>
            </a:pPr>
            <a:endParaRPr lang="x-none" altLang="en-US" i="1"/>
          </a:p>
          <a:p>
            <a:pPr marL="0" indent="0">
              <a:buNone/>
            </a:pPr>
            <a:r>
              <a:rPr lang="x-none" altLang="en-US"/>
              <a:t>Parsimony &amp; Occam's Razor- The simplest explanation is probably the correct one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3695" y="1455420"/>
            <a:ext cx="1772285" cy="23037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90030" y="3839210"/>
            <a:ext cx="20002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Willi Hennig (1966)</a:t>
            </a:r>
            <a:endParaRPr lang="x-none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29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What’s the phylogenetic relationship?</a:t>
            </a:r>
            <a:endParaRPr lang="en-GB">
              <a:latin typeface="Arial" charset="0"/>
            </a:endParaRPr>
          </a:p>
        </p:txBody>
      </p:sp>
      <p:pic>
        <p:nvPicPr>
          <p:cNvPr id="404" name="Shape 40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1350" y="2288798"/>
            <a:ext cx="7743050" cy="16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00200" y="2027375"/>
            <a:ext cx="6141951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162475" y="2488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Parsimony</a:t>
            </a:r>
            <a:endParaRPr lang="en-GB">
              <a:latin typeface="Arial" charset="0"/>
            </a:endParaRPr>
          </a:p>
        </p:txBody>
      </p:sp>
      <p:sp>
        <p:nvSpPr>
          <p:cNvPr id="415" name="Shape 415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16" name="Shape 4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92300" y="2009725"/>
            <a:ext cx="6180275" cy="39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79238" y="2009725"/>
            <a:ext cx="6487211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252010" y="290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Derived Character</a:t>
            </a:r>
            <a:r>
              <a:rPr lang="x-none" altLang="en-GB">
                <a:latin typeface="Arial" charset="0"/>
              </a:rPr>
              <a:t>s = Apomorphies</a:t>
            </a:r>
            <a:endParaRPr lang="x-none" altLang="en-GB">
              <a:latin typeface="Arial" charset="0"/>
            </a:endParaRPr>
          </a:p>
        </p:txBody>
      </p:sp>
      <p:sp>
        <p:nvSpPr>
          <p:cNvPr id="429" name="Shape 429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0" name="Shape 4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50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/>
        </p:nvSpPr>
        <p:spPr>
          <a:xfrm>
            <a:off x="549917" y="3162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>
                <a:latin typeface="Arial" charset="0"/>
              </a:rPr>
              <a:t>Goals of the course:</a:t>
            </a:r>
            <a:endParaRPr lang="x-none" alt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/>
        </p:nvSpPr>
        <p:spPr>
          <a:xfrm>
            <a:off x="732797" y="18097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Arial" charset="0"/>
              </a:rPr>
              <a:t>1. Learn how to estimate trees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2. Learn how to use trees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3. Learn about the big questions in macroevolution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4. What are your goals? 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293920" y="2665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Shared derived characters </a:t>
            </a:r>
            <a:r>
              <a:rPr lang="x-none" altLang="en-GB">
                <a:latin typeface="Arial" charset="0"/>
              </a:rPr>
              <a:t>= Synapomorphies</a:t>
            </a:r>
            <a:endParaRPr lang="x-none" altLang="en-GB">
              <a:latin typeface="Arial" charset="0"/>
            </a:endParaRPr>
          </a:p>
        </p:txBody>
      </p:sp>
      <p:sp>
        <p:nvSpPr>
          <p:cNvPr id="436" name="Shape 436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7" name="Shape 4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50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2183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Shared ancestral characters </a:t>
            </a:r>
            <a:r>
              <a:rPr lang="x-none" altLang="en-GB">
                <a:latin typeface="Arial" charset="0"/>
              </a:rPr>
              <a:t>= Symplesiomorphies</a:t>
            </a:r>
            <a:endParaRPr lang="x-none" altLang="en-GB">
              <a:latin typeface="Arial" charset="0"/>
            </a:endParaRPr>
          </a:p>
        </p:txBody>
      </p:sp>
      <p:sp>
        <p:nvSpPr>
          <p:cNvPr id="443" name="Shape 443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44" name="Shape 4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66627" y="2009725"/>
            <a:ext cx="673692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Conflict = Homoplasy</a:t>
            </a:r>
            <a:endParaRPr lang="x-none" altLang="en-US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1386205"/>
            <a:ext cx="8643620" cy="5321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14632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Parsimony informative vs. uninformative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666875"/>
            <a:ext cx="8691245" cy="49441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28348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History of phylogenetic inference: Statistical phylogenetics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2420" y="1959610"/>
            <a:ext cx="5645785" cy="4555490"/>
          </a:xfrm>
        </p:spPr>
        <p:txBody>
          <a:bodyPr>
            <a:normAutofit lnSpcReduction="20000"/>
          </a:bodyPr>
          <a:p>
            <a:pPr marL="114300" indent="0">
              <a:buNone/>
            </a:pPr>
            <a:r>
              <a:rPr lang="x-none" altLang="en-US"/>
              <a:t>Luca Cavalli-Sforza, Anthony Edwards and later, Joseph Felsenstein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Probabilistic models of trait evolution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Showed statistical issues with parsimony, e.g. "the Felsenstein zone"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Maximum Likelihood &amp; Bayesian inference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185" y="1468120"/>
            <a:ext cx="2668270" cy="32340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816090" y="4785360"/>
            <a:ext cx="20002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Joe Felsenstein</a:t>
            </a:r>
            <a:endParaRPr lang="x-none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20895" y="242212"/>
            <a:ext cx="8520600" cy="763600"/>
          </a:xfrm>
        </p:spPr>
        <p:txBody>
          <a:bodyPr>
            <a:normAutofit fontScale="90000"/>
          </a:bodyPr>
          <a:p>
            <a:pPr algn="ctr"/>
            <a:r>
              <a:rPr lang="x-none" altLang="en-US">
                <a:latin typeface="Arial" charset="0"/>
              </a:rPr>
              <a:t>The Felsenstein Zone &amp; </a:t>
            </a:r>
            <a:br>
              <a:rPr lang="x-none" altLang="en-US">
                <a:latin typeface="Arial" charset="0"/>
              </a:rPr>
            </a:br>
            <a:r>
              <a:rPr lang="x-none" altLang="en-US">
                <a:latin typeface="Arial" charset="0"/>
              </a:rPr>
              <a:t>"Long-branch attraction"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1310" r="4199" b="45266"/>
          <a:stretch>
            <a:fillRect/>
          </a:stretch>
        </p:blipFill>
        <p:spPr>
          <a:xfrm>
            <a:off x="160020" y="1644015"/>
            <a:ext cx="9686290" cy="3293110"/>
          </a:xfrm>
          <a:prstGeom prst="rect">
            <a:avLst/>
          </a:prstGeom>
        </p:spPr>
      </p:pic>
      <p:sp>
        <p:nvSpPr>
          <p:cNvPr id="7" name="Title 1"/>
          <p:cNvSpPr/>
          <p:nvPr/>
        </p:nvSpPr>
        <p:spPr>
          <a:xfrm>
            <a:off x="314240" y="5181242"/>
            <a:ext cx="8520600" cy="763600"/>
          </a:xfrm>
          <a:prstGeom prst="rect">
            <a:avLst/>
          </a:prstGeom>
        </p:spPr>
        <p:txBody>
          <a:bodyPr vert="horz" wrap="square" lIns="91425" tIns="91425" rIns="91425" bIns="91425" rtlCol="0" anchor="t" anchorCtr="0"/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ctr"/>
            <a:r>
              <a:rPr lang="x-none" altLang="en-US" sz="2400">
                <a:latin typeface="Arial" charset="0"/>
              </a:rPr>
              <a:t>More generally, parsimony fell out of favor for molecular data due to more flexibility in incorporating substition models in statistical phylogenetics</a:t>
            </a:r>
            <a:endParaRPr lang="x-none" altLang="en-US" sz="2400">
              <a:latin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Autofit/>
          </a:bodyPr>
          <a:p>
            <a:r>
              <a:rPr lang="x-none" altLang="en-US" sz="3200">
                <a:latin typeface="Arial" charset="0"/>
                <a:ea typeface="Ubuntu" charset="0"/>
              </a:rPr>
              <a:t>Parsimony has unclear assumptions about evolution (rare changes, "no common mechanism")</a:t>
            </a:r>
            <a:br>
              <a:rPr lang="x-none" altLang="en-US" sz="3200">
                <a:latin typeface="Arial" charset="0"/>
                <a:ea typeface="Ubuntu" charset="0"/>
              </a:rPr>
            </a:br>
            <a:br>
              <a:rPr lang="x-none" altLang="en-US" sz="3200">
                <a:latin typeface="Arial" charset="0"/>
                <a:ea typeface="Ubuntu" charset="0"/>
              </a:rPr>
            </a:br>
            <a:endParaRPr lang="x-none" altLang="en-US" sz="3200">
              <a:latin typeface="Arial" charset="0"/>
              <a:ea typeface="Ubuntu" charset="0"/>
            </a:endParaRPr>
          </a:p>
        </p:txBody>
      </p:sp>
      <p:sp>
        <p:nvSpPr>
          <p:cNvPr id="4" name="Title 1"/>
          <p:cNvSpPr/>
          <p:nvPr/>
        </p:nvSpPr>
        <p:spPr>
          <a:xfrm>
            <a:off x="361315" y="3666490"/>
            <a:ext cx="8520430" cy="18415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 fontScale="8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x-none" altLang="en-US">
                <a:latin typeface="Arial" charset="0"/>
                <a:ea typeface="Ubuntu" charset="0"/>
              </a:rPr>
              <a:t>Inconsistent estimator - An estimator that gets more and more certain of the wrong answer as more data is added</a:t>
            </a:r>
            <a:endParaRPr lang="x-none" altLang="en-US">
              <a:latin typeface="Arial" charset="0"/>
              <a:ea typeface="Ubuntu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3597910"/>
            <a:ext cx="5734685" cy="316357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>
          <a:xfrm>
            <a:off x="204385" y="17045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Conflict in science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526540" y="5151120"/>
            <a:ext cx="3519805" cy="555625"/>
          </a:xfrm>
        </p:spPr>
        <p:txBody>
          <a:bodyPr>
            <a:normAutofit fontScale="90000"/>
          </a:bodyPr>
          <a:p>
            <a:pPr marL="114300" indent="0">
              <a:buNone/>
            </a:pPr>
            <a:r>
              <a:rPr lang="x-none" altLang="en-US"/>
              <a:t>#ParsimonyGate</a:t>
            </a:r>
            <a:endParaRPr lang="x-none" altLang="en-US"/>
          </a:p>
        </p:txBody>
      </p:sp>
      <p:pic>
        <p:nvPicPr>
          <p:cNvPr id="4" name="Picture 3" descr="FelsensteinButton"/>
          <p:cNvPicPr>
            <a:picLocks noChangeAspect="1"/>
          </p:cNvPicPr>
          <p:nvPr/>
        </p:nvPicPr>
        <p:blipFill>
          <a:blip r:embed="rId2"/>
          <a:srcRect l="7793" t="11096" r="9773" b="12193"/>
          <a:stretch>
            <a:fillRect/>
          </a:stretch>
        </p:blipFill>
        <p:spPr>
          <a:xfrm>
            <a:off x="5422265" y="267970"/>
            <a:ext cx="3502660" cy="352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650240"/>
            <a:ext cx="9101455" cy="49650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Parsimony still commonly used for: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x-none" altLang="en-US"/>
              <a:t>Morphological analyses (though probabilistic models exist here too)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Starting trees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Understanding history of trait change</a:t>
            </a:r>
            <a:endParaRPr lang="x-none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Any questions from Assignment I?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What does a phylogeny represent?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	www.OneZoom.org/life/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4" y="-15874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Finding the most parsimonious tree(s) - Maximum Parsimony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21" y="1271908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Tree space is huge!!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3830" y="1249680"/>
            <a:ext cx="4916805" cy="55765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61" y="114936"/>
            <a:ext cx="7886712" cy="1325565"/>
          </a:xfrm>
        </p:spPr>
        <p:txBody>
          <a:bodyPr/>
          <a:p>
            <a:r>
              <a:rPr lang="x-none" altLang="en-US"/>
              <a:t>Heuristic searches</a:t>
            </a:r>
            <a:endParaRPr lang="x-none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585" y="1370330"/>
            <a:ext cx="623824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0800" y="295910"/>
            <a:ext cx="6401435" cy="63715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2350" y="34290"/>
            <a:ext cx="6859270" cy="64928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1" y="-63499"/>
            <a:ext cx="7886712" cy="1325565"/>
          </a:xfrm>
        </p:spPr>
        <p:txBody>
          <a:bodyPr/>
          <a:p>
            <a:pPr algn="ctr"/>
            <a:r>
              <a:rPr lang="x-none" altLang="en-US"/>
              <a:t>Tree space "moves"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7175" y="1058545"/>
            <a:ext cx="4652645" cy="15227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702310" y="2599690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Nearest Neighbor Interchange (NNI)</a:t>
            </a:r>
            <a:endParaRPr lang="x-non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90" y="836295"/>
            <a:ext cx="2744470" cy="256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05" y="3366135"/>
            <a:ext cx="2379345" cy="2673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30" y="3287395"/>
            <a:ext cx="1802765" cy="243141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5800090" y="599503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Subtree pruning and regrafting (SPR)</a:t>
            </a:r>
            <a:endParaRPr lang="x-none" altLang="en-US"/>
          </a:p>
        </p:txBody>
      </p:sp>
      <p:sp>
        <p:nvSpPr>
          <p:cNvPr id="11" name="Left Arrow 10"/>
          <p:cNvSpPr/>
          <p:nvPr/>
        </p:nvSpPr>
        <p:spPr>
          <a:xfrm rot="19260000">
            <a:off x="3687445" y="2680970"/>
            <a:ext cx="1652270" cy="726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275" y="3653790"/>
            <a:ext cx="2440940" cy="2198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365" y="4094480"/>
            <a:ext cx="2067560" cy="259461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-121285" y="608012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Tree bisection and reconnection (TBR)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4230" y="260985"/>
            <a:ext cx="6970395" cy="6608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39" y="-9524"/>
            <a:ext cx="7886712" cy="1325565"/>
          </a:xfrm>
        </p:spPr>
        <p:txBody>
          <a:bodyPr/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5330" y="218440"/>
            <a:ext cx="7505700" cy="64947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-2539" y="-9524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Software: PAUP*, TNT, Mesquite, others...</a:t>
            </a:r>
            <a:endParaRPr lang="x-none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76200" y="1201399"/>
            <a:ext cx="9144002" cy="338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631874" y="933450"/>
            <a:ext cx="18802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50800" y="3152325"/>
            <a:ext cx="282075" cy="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54050" y="3569325"/>
            <a:ext cx="34146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Proxima Nova"/>
                <a:ea typeface="Proxima Nova"/>
                <a:cs typeface="Proxima Nova"/>
                <a:sym typeface="Proxima Nova"/>
              </a:rPr>
              <a:t>40 generations ago, you would have &gt; 1 trillion ancestors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Proxima Nova"/>
                <a:ea typeface="Proxima Nova"/>
                <a:cs typeface="Proxima Nova"/>
                <a:sym typeface="Proxima Nova"/>
              </a:rPr>
              <a:t>….2500 times the population 800 years ago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2429" y="488150"/>
            <a:ext cx="9206426" cy="686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4826525" y="4524525"/>
            <a:ext cx="265800" cy="20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Shape 169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0" name="Shape 1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5215100" y="3107775"/>
            <a:ext cx="910200" cy="930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Shape 172"/>
          <p:cNvSpPr txBox="1"/>
          <p:nvPr/>
        </p:nvSpPr>
        <p:spPr>
          <a:xfrm>
            <a:off x="5491200" y="2147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happened here?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Shape 178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9" name="Shape 17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5215100" y="3107775"/>
            <a:ext cx="910200" cy="930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Shape 181"/>
          <p:cNvSpPr txBox="1"/>
          <p:nvPr/>
        </p:nvSpPr>
        <p:spPr>
          <a:xfrm>
            <a:off x="5491200" y="2147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happened here?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02225" y="361000"/>
            <a:ext cx="9346227" cy="563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86305" y="2622550"/>
            <a:ext cx="4286885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00551" y="2152450"/>
            <a:ext cx="3153000" cy="415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14770" y="3838795"/>
            <a:ext cx="1195825" cy="17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05350" y="1357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Going backwards-</a:t>
            </a:r>
            <a:endParaRPr lang="en-GB">
              <a:latin typeface="Arial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Inferring phylogeny</a:t>
            </a:r>
            <a:endParaRPr>
              <a:latin typeface="Arial" charset="0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01983" y="857250"/>
            <a:ext cx="6940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466091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History of </a:t>
            </a:r>
            <a:br>
              <a:rPr lang="x-none" altLang="en-US"/>
            </a:br>
            <a:r>
              <a:rPr lang="x-none" altLang="en-US"/>
              <a:t>phylogenetic </a:t>
            </a:r>
            <a:br>
              <a:rPr lang="x-none" altLang="en-US"/>
            </a:br>
            <a:r>
              <a:rPr lang="x-none" altLang="en-US"/>
              <a:t>inference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6972" y="68585"/>
            <a:ext cx="4140200" cy="6555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32" y="2209170"/>
            <a:ext cx="4084955" cy="4438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2673</Words>
  <Application>Kingsoft Office WPP</Application>
  <PresentationFormat>Widescreen</PresentationFormat>
  <Paragraphs>148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Theme</vt:lpstr>
      <vt:lpstr>Macroevolution &amp; Phylogenetics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Inferring phylogeny</vt:lpstr>
      <vt:lpstr>History of  phylogenetic  inference</vt:lpstr>
      <vt:lpstr>History of phylogenetic inference</vt:lpstr>
      <vt:lpstr>History of phylogenetic inference: Evolutionary Taxonomy</vt:lpstr>
      <vt:lpstr>History of phylogenetic inference: Phenetics</vt:lpstr>
      <vt:lpstr>PowerPoint 演示文稿</vt:lpstr>
      <vt:lpstr>History of phylogenetic inference: Cladistics</vt:lpstr>
      <vt:lpstr>What’s the phylogenetic relationship?</vt:lpstr>
      <vt:lpstr>PowerPoint 演示文稿</vt:lpstr>
      <vt:lpstr>Parsimony</vt:lpstr>
      <vt:lpstr>PowerPoint 演示文稿</vt:lpstr>
      <vt:lpstr>Derived Characters = Apomorphies</vt:lpstr>
      <vt:lpstr>Shared derived characters = Synapomorphies</vt:lpstr>
      <vt:lpstr>Shared ancestral characters = Symplesiomorphies</vt:lpstr>
      <vt:lpstr>PowerPoint 演示文稿</vt:lpstr>
      <vt:lpstr>Parsimony informative vs. uninformative</vt:lpstr>
      <vt:lpstr>History of phylogenetic inference: Statistical phylogenetics</vt:lpstr>
      <vt:lpstr>The Felsenstein Zone &amp;  "Long-branch attraction"</vt:lpstr>
      <vt:lpstr>Parsimony has unclear assumptions about evolution (rare changes, "no common mechanism")  </vt:lpstr>
      <vt:lpstr>Conflict in science</vt:lpstr>
      <vt:lpstr>PowerPoint 演示文稿</vt:lpstr>
      <vt:lpstr>Parsimony still commonly used for:</vt:lpstr>
      <vt:lpstr>Finding the most parsimonious tree(s) - Maximum Parsimony</vt:lpstr>
      <vt:lpstr>Heuristic searches</vt:lpstr>
      <vt:lpstr>PowerPoint 演示文稿</vt:lpstr>
      <vt:lpstr>PowerPoint 演示文稿</vt:lpstr>
      <vt:lpstr>Tree space "moves"</vt:lpstr>
      <vt:lpstr>Branch and bound</vt:lpstr>
      <vt:lpstr>PowerPoint 演示文稿</vt:lpstr>
      <vt:lpstr>Software: PAUP*, TNT, Mesquite, others...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Macroevolution &amp; Phylogenetics</dc:title>
  <dc:creator>juyeda</dc:creator>
  <cp:lastModifiedBy>juyeda</cp:lastModifiedBy>
  <cp:revision>7</cp:revision>
  <dcterms:created xsi:type="dcterms:W3CDTF">2018-08-27T18:42:00Z</dcterms:created>
  <dcterms:modified xsi:type="dcterms:W3CDTF">2018-08-27T18:42:00Z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